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1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36F139-8BF6-4EAA-A548-ACAAB8473F85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7F46D3-9EB4-4D6F-B235-A99858C92E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AFD46-8D04-4179-817F-0C84865DD7F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811140-2E4B-4B0A-8913-3ECEEE5E2F04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A852-7B6D-4608-8A76-D04BBD596D9D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0007A-B971-4A49-B515-13C7A65FBA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E5B6-EFE3-4CEB-B51C-719ACE92900A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181C-4B82-42A3-AFC6-4E0A5F92356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E482-E478-461F-9CC5-5B139C592ECA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3239-C0D3-42A6-BF36-6D66AC870A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5A626-33AA-4360-BF36-1DF739C0E7A9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5775-D3E6-43FC-8D28-CFCAA9F072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705B7-5EA8-4CA3-8239-8FBA83DCAEFF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50264-AF1D-4848-B5AE-BD9823866B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3E7F-1566-4AAB-B17C-34422E8F53C8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4836-0B3D-4B6F-8C0B-D96B582E4D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E258-98DF-4F9A-B567-7A53110D33C7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3773F-576E-47F9-87EF-B7403FC107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9D9F-7D1C-4832-986F-3BF0095D2968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0A99-AD2D-4129-A061-EA69AF09C2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996F-5F11-4AB7-A2BE-EE2FEDC6D2D3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FA4F-C1A2-48F4-919A-BD267FFFE22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B8B5-562A-46BF-83B9-C0BAC2F4161A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DD29-8897-4D9D-BBE0-E8BF0D3B10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5E39B-CC0C-4085-87CA-36A44AAC3AB8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833E-FB2B-4576-9B5B-D5171CFFC9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F7E4AC-8EED-41F6-91D3-580E114B379C}" type="datetimeFigureOut">
              <a:rPr lang="it-IT"/>
              <a:pPr>
                <a:defRPr/>
              </a:pPr>
              <a:t>17/10/2013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48CD9-E7F4-4F95-9356-DBF20B2B21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1228725"/>
          </a:xfrm>
        </p:spPr>
        <p:txBody>
          <a:bodyPr/>
          <a:lstStyle/>
          <a:p>
            <a:pPr algn="l"/>
            <a:r>
              <a:rPr lang="it-IT" sz="2800" b="1" smtClean="0">
                <a:latin typeface="Arial" charset="0"/>
                <a:cs typeface="Arial" charset="0"/>
              </a:rPr>
              <a:t> </a:t>
            </a:r>
            <a:r>
              <a:rPr lang="it-IT" sz="2000" b="1" smtClean="0">
                <a:latin typeface="Arial" charset="0"/>
                <a:cs typeface="Arial" charset="0"/>
              </a:rPr>
              <a:t>Research and Healthcare in Inflammatory Bowel Diseases (1)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460500"/>
            <a:ext cx="77724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err="1" smtClean="0">
                <a:latin typeface="Arial"/>
                <a:cs typeface="Arial"/>
              </a:rPr>
              <a:t>What</a:t>
            </a:r>
            <a:r>
              <a:rPr lang="it-IT" b="1" dirty="0" smtClean="0">
                <a:latin typeface="Arial"/>
                <a:cs typeface="Arial"/>
              </a:rPr>
              <a:t> can the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European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Union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Arial"/>
                <a:cs typeface="Arial"/>
              </a:rPr>
              <a:t> and  the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smtClean="0"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United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European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Gastroenterology</a:t>
            </a:r>
            <a:endParaRPr lang="it-IT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b="1" dirty="0" err="1">
                <a:latin typeface="Arial"/>
                <a:cs typeface="Arial"/>
              </a:rPr>
              <a:t>c</a:t>
            </a:r>
            <a:r>
              <a:rPr lang="it-IT" b="1" dirty="0" err="1" smtClean="0">
                <a:latin typeface="Arial"/>
                <a:cs typeface="Arial"/>
              </a:rPr>
              <a:t>ontribute</a:t>
            </a:r>
            <a:r>
              <a:rPr lang="it-IT" b="1" dirty="0" smtClean="0">
                <a:latin typeface="Arial"/>
                <a:cs typeface="Arial"/>
              </a:rPr>
              <a:t>?</a:t>
            </a:r>
            <a:endParaRPr lang="it-IT" b="1" dirty="0">
              <a:latin typeface="Arial"/>
              <a:cs typeface="Arial"/>
            </a:endParaRPr>
          </a:p>
        </p:txBody>
      </p:sp>
      <p:pic>
        <p:nvPicPr>
          <p:cNvPr id="14339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847725"/>
          </a:xfrm>
        </p:spPr>
        <p:txBody>
          <a:bodyPr/>
          <a:lstStyle/>
          <a:p>
            <a:endParaRPr lang="en-US" sz="2800" b="1" smtClean="0">
              <a:latin typeface="Arial" charset="0"/>
              <a:cs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460500"/>
            <a:ext cx="77724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25603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1228725"/>
          </a:xfrm>
        </p:spPr>
        <p:txBody>
          <a:bodyPr/>
          <a:lstStyle/>
          <a:p>
            <a:pPr algn="l"/>
            <a:r>
              <a:rPr lang="it-IT" sz="2000" b="1" smtClean="0">
                <a:latin typeface="Arial" charset="0"/>
                <a:cs typeface="Arial" charset="0"/>
              </a:rPr>
              <a:t>Research and Healthcare in Inflammatory Bowel Diseases (2)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7025" y="1911350"/>
            <a:ext cx="8535988" cy="4692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causes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these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diseases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 are in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principle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unknown</a:t>
            </a:r>
            <a:endParaRPr lang="it-IT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err="1" smtClean="0">
                <a:latin typeface="Arial"/>
                <a:cs typeface="Arial"/>
              </a:rPr>
              <a:t>Incidence</a:t>
            </a:r>
            <a:r>
              <a:rPr lang="it-IT" sz="2400" dirty="0" smtClean="0">
                <a:latin typeface="Arial"/>
                <a:cs typeface="Arial"/>
              </a:rPr>
              <a:t> of Ulcerative </a:t>
            </a:r>
            <a:r>
              <a:rPr lang="it-IT" sz="2400" dirty="0" err="1">
                <a:latin typeface="Arial"/>
                <a:cs typeface="Arial"/>
              </a:rPr>
              <a:t>C</a:t>
            </a:r>
            <a:r>
              <a:rPr lang="it-IT" sz="2400" dirty="0" err="1" smtClean="0">
                <a:latin typeface="Arial"/>
                <a:cs typeface="Arial"/>
              </a:rPr>
              <a:t>olitis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relatively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stable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err="1" smtClean="0">
                <a:latin typeface="Arial"/>
                <a:cs typeface="Arial"/>
              </a:rPr>
              <a:t>Incidence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Crohn’s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>
                <a:latin typeface="Arial"/>
                <a:cs typeface="Arial"/>
              </a:rPr>
              <a:t>D</a:t>
            </a:r>
            <a:r>
              <a:rPr lang="it-IT" sz="2400" dirty="0" err="1" smtClean="0">
                <a:latin typeface="Arial"/>
                <a:cs typeface="Arial"/>
              </a:rPr>
              <a:t>isease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rising</a:t>
            </a:r>
            <a:endParaRPr lang="it-IT" sz="2400" dirty="0" smtClean="0">
              <a:latin typeface="Arial"/>
              <a:cs typeface="Arial"/>
            </a:endParaRPr>
          </a:p>
          <a:p>
            <a:pPr algn="l"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A </a:t>
            </a:r>
            <a:r>
              <a:rPr lang="it-IT" sz="2400" dirty="0" err="1" smtClean="0">
                <a:latin typeface="Arial"/>
                <a:cs typeface="Arial"/>
              </a:rPr>
              <a:t>number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genetic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risk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factors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identified</a:t>
            </a:r>
            <a:r>
              <a:rPr lang="it-IT" sz="2400" dirty="0" smtClean="0">
                <a:latin typeface="Arial"/>
                <a:cs typeface="Arial"/>
              </a:rPr>
              <a:t> in Europe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Will </a:t>
            </a:r>
            <a:r>
              <a:rPr lang="it-IT" sz="2400" dirty="0" err="1" smtClean="0">
                <a:latin typeface="Arial"/>
                <a:cs typeface="Arial"/>
              </a:rPr>
              <a:t>we</a:t>
            </a:r>
            <a:r>
              <a:rPr lang="it-IT" sz="2400" dirty="0" smtClean="0">
                <a:latin typeface="Arial"/>
                <a:cs typeface="Arial"/>
              </a:rPr>
              <a:t> be </a:t>
            </a:r>
            <a:r>
              <a:rPr lang="it-IT" sz="2400" dirty="0" err="1" smtClean="0">
                <a:latin typeface="Arial"/>
                <a:cs typeface="Arial"/>
              </a:rPr>
              <a:t>able</a:t>
            </a:r>
            <a:r>
              <a:rPr lang="it-IT" sz="2400" dirty="0" smtClean="0">
                <a:latin typeface="Arial"/>
                <a:cs typeface="Arial"/>
              </a:rPr>
              <a:t> to </a:t>
            </a:r>
            <a:r>
              <a:rPr lang="it-IT" sz="2400" dirty="0" err="1" smtClean="0">
                <a:latin typeface="Arial"/>
                <a:cs typeface="Arial"/>
              </a:rPr>
              <a:t>contribute</a:t>
            </a:r>
            <a:r>
              <a:rPr lang="it-IT" sz="2400" dirty="0" smtClean="0">
                <a:latin typeface="Arial"/>
                <a:cs typeface="Arial"/>
              </a:rPr>
              <a:t> to </a:t>
            </a:r>
            <a:r>
              <a:rPr lang="it-IT" sz="2400" dirty="0" err="1" smtClean="0">
                <a:latin typeface="Arial"/>
                <a:cs typeface="Arial"/>
              </a:rPr>
              <a:t>individualised</a:t>
            </a:r>
            <a:r>
              <a:rPr lang="it-IT" sz="2400" dirty="0" smtClean="0">
                <a:latin typeface="Arial"/>
                <a:cs typeface="Arial"/>
              </a:rPr>
              <a:t> management of </a:t>
            </a:r>
            <a:r>
              <a:rPr lang="it-IT" sz="2400" dirty="0" err="1" smtClean="0">
                <a:latin typeface="Arial"/>
                <a:cs typeface="Arial"/>
              </a:rPr>
              <a:t>IBDs</a:t>
            </a:r>
            <a:r>
              <a:rPr lang="it-IT" sz="2400" dirty="0" smtClean="0">
                <a:latin typeface="Arial"/>
                <a:cs typeface="Arial"/>
              </a:rPr>
              <a:t>?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15363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ctrTitle"/>
          </p:nvPr>
        </p:nvSpPr>
        <p:spPr>
          <a:xfrm>
            <a:off x="685800" y="12700"/>
            <a:ext cx="7904163" cy="1366838"/>
          </a:xfrm>
        </p:spPr>
        <p:txBody>
          <a:bodyPr/>
          <a:lstStyle/>
          <a:p>
            <a:r>
              <a:rPr lang="it-IT" sz="2000" b="1" smtClean="0">
                <a:latin typeface="Arial" charset="0"/>
                <a:cs typeface="Arial" charset="0"/>
              </a:rPr>
              <a:t>Research and Healthcare in Inflammatory Bowel Diseases (3)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598613"/>
            <a:ext cx="7772400" cy="4827587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3000" b="1" dirty="0" err="1" smtClean="0">
                <a:solidFill>
                  <a:srgbClr val="FF0000"/>
                </a:solidFill>
                <a:latin typeface="Arial"/>
                <a:cs typeface="Arial"/>
              </a:rPr>
              <a:t>Therapy</a:t>
            </a:r>
            <a:r>
              <a:rPr lang="it-IT" sz="3000" b="1" dirty="0" smtClean="0">
                <a:solidFill>
                  <a:srgbClr val="FF0000"/>
                </a:solidFill>
                <a:latin typeface="Arial"/>
                <a:cs typeface="Arial"/>
              </a:rPr>
              <a:t> for </a:t>
            </a:r>
            <a:r>
              <a:rPr lang="it-IT" sz="3000" b="1" dirty="0" err="1" smtClean="0">
                <a:solidFill>
                  <a:srgbClr val="FF0000"/>
                </a:solidFill>
                <a:latin typeface="Arial"/>
                <a:cs typeface="Arial"/>
              </a:rPr>
              <a:t>IBDs</a:t>
            </a:r>
            <a:r>
              <a:rPr lang="it-IT" sz="3000" b="1" dirty="0" smtClean="0">
                <a:solidFill>
                  <a:srgbClr val="FF0000"/>
                </a:solidFill>
                <a:latin typeface="Arial"/>
                <a:cs typeface="Arial"/>
              </a:rPr>
              <a:t>: more </a:t>
            </a:r>
            <a:r>
              <a:rPr lang="it-IT" sz="3000" b="1" dirty="0" err="1" smtClean="0">
                <a:solidFill>
                  <a:srgbClr val="FF0000"/>
                </a:solidFill>
                <a:latin typeface="Arial"/>
                <a:cs typeface="Arial"/>
              </a:rPr>
              <a:t>has</a:t>
            </a:r>
            <a:r>
              <a:rPr lang="it-IT" sz="3000" b="1" dirty="0" smtClean="0">
                <a:solidFill>
                  <a:srgbClr val="FF0000"/>
                </a:solidFill>
                <a:latin typeface="Arial"/>
                <a:cs typeface="Arial"/>
              </a:rPr>
              <a:t> to come!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The </a:t>
            </a:r>
            <a:r>
              <a:rPr lang="it-IT" sz="2400" dirty="0" err="1" smtClean="0">
                <a:latin typeface="Arial"/>
                <a:cs typeface="Arial"/>
              </a:rPr>
              <a:t>important</a:t>
            </a:r>
            <a:r>
              <a:rPr lang="it-IT" sz="2400" dirty="0" smtClean="0">
                <a:latin typeface="Arial"/>
                <a:cs typeface="Arial"/>
              </a:rPr>
              <a:t> new </a:t>
            </a:r>
            <a:r>
              <a:rPr lang="it-IT" sz="2400" dirty="0" err="1" smtClean="0">
                <a:latin typeface="Arial"/>
                <a:cs typeface="Arial"/>
              </a:rPr>
              <a:t>therapies</a:t>
            </a:r>
            <a:r>
              <a:rPr lang="it-IT" sz="2400" dirty="0" smtClean="0">
                <a:latin typeface="Arial"/>
                <a:cs typeface="Arial"/>
              </a:rPr>
              <a:t> in IBD are </a:t>
            </a:r>
            <a:r>
              <a:rPr lang="it-IT" sz="2400" dirty="0" err="1" smtClean="0">
                <a:latin typeface="Arial"/>
                <a:cs typeface="Arial"/>
              </a:rPr>
              <a:t>invented</a:t>
            </a:r>
            <a:r>
              <a:rPr lang="it-IT" sz="2400" dirty="0" smtClean="0">
                <a:latin typeface="Arial"/>
                <a:cs typeface="Arial"/>
              </a:rPr>
              <a:t> in the US and in Asia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err="1" smtClean="0">
                <a:latin typeface="Arial"/>
                <a:cs typeface="Arial"/>
              </a:rPr>
              <a:t>Many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these</a:t>
            </a:r>
            <a:r>
              <a:rPr lang="it-IT" sz="2400" dirty="0" smtClean="0">
                <a:latin typeface="Arial"/>
                <a:cs typeface="Arial"/>
              </a:rPr>
              <a:t> are </a:t>
            </a:r>
            <a:r>
              <a:rPr lang="it-IT" sz="2400" dirty="0" err="1" smtClean="0">
                <a:latin typeface="Arial"/>
                <a:cs typeface="Arial"/>
              </a:rPr>
              <a:t>tested</a:t>
            </a:r>
            <a:r>
              <a:rPr lang="it-IT" sz="2400" dirty="0" smtClean="0">
                <a:latin typeface="Arial"/>
                <a:cs typeface="Arial"/>
              </a:rPr>
              <a:t> in Europe </a:t>
            </a:r>
            <a:r>
              <a:rPr lang="it-IT" sz="2400" dirty="0" err="1" smtClean="0">
                <a:latin typeface="Arial"/>
                <a:cs typeface="Arial"/>
              </a:rPr>
              <a:t>because</a:t>
            </a:r>
            <a:r>
              <a:rPr lang="it-IT" sz="2400" dirty="0" smtClean="0">
                <a:latin typeface="Arial"/>
                <a:cs typeface="Arial"/>
              </a:rPr>
              <a:t> of the </a:t>
            </a:r>
            <a:r>
              <a:rPr lang="it-IT" sz="2400" dirty="0" err="1" smtClean="0">
                <a:latin typeface="Arial"/>
                <a:cs typeface="Arial"/>
              </a:rPr>
              <a:t>good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organisation</a:t>
            </a:r>
            <a:r>
              <a:rPr lang="it-IT" sz="2400" dirty="0" smtClean="0">
                <a:latin typeface="Arial"/>
                <a:cs typeface="Arial"/>
              </a:rPr>
              <a:t> and </a:t>
            </a:r>
            <a:r>
              <a:rPr lang="it-IT" sz="2400" dirty="0" err="1" smtClean="0">
                <a:latin typeface="Arial"/>
                <a:cs typeface="Arial"/>
              </a:rPr>
              <a:t>generally</a:t>
            </a:r>
            <a:r>
              <a:rPr lang="it-IT" sz="2400" dirty="0" smtClean="0">
                <a:latin typeface="Arial"/>
                <a:cs typeface="Arial"/>
              </a:rPr>
              <a:t> high </a:t>
            </a:r>
            <a:r>
              <a:rPr lang="it-IT" sz="2400" dirty="0" err="1" smtClean="0">
                <a:latin typeface="Arial"/>
                <a:cs typeface="Arial"/>
              </a:rPr>
              <a:t>quality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healthcare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err="1" smtClean="0">
                <a:latin typeface="Arial"/>
                <a:cs typeface="Arial"/>
              </a:rPr>
              <a:t>However</a:t>
            </a:r>
            <a:r>
              <a:rPr lang="it-IT" sz="2400" dirty="0" smtClean="0">
                <a:latin typeface="Arial"/>
                <a:cs typeface="Arial"/>
              </a:rPr>
              <a:t>, Europe </a:t>
            </a:r>
            <a:r>
              <a:rPr lang="it-IT" sz="2400" dirty="0" err="1" smtClean="0">
                <a:latin typeface="Arial"/>
                <a:cs typeface="Arial"/>
              </a:rPr>
              <a:t>pays</a:t>
            </a:r>
            <a:r>
              <a:rPr lang="it-IT" sz="2400" dirty="0" smtClean="0">
                <a:latin typeface="Arial"/>
                <a:cs typeface="Arial"/>
              </a:rPr>
              <a:t> high </a:t>
            </a:r>
            <a:r>
              <a:rPr lang="it-IT" sz="2400" dirty="0" err="1" smtClean="0">
                <a:latin typeface="Arial"/>
                <a:cs typeface="Arial"/>
              </a:rPr>
              <a:t>prices</a:t>
            </a:r>
            <a:r>
              <a:rPr lang="it-IT" sz="2400" dirty="0" smtClean="0">
                <a:latin typeface="Arial"/>
                <a:cs typeface="Arial"/>
              </a:rPr>
              <a:t> for the ready </a:t>
            </a:r>
            <a:r>
              <a:rPr lang="it-IT" sz="2400" dirty="0" err="1" smtClean="0">
                <a:latin typeface="Arial"/>
                <a:cs typeface="Arial"/>
              </a:rPr>
              <a:t>products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err="1" smtClean="0">
                <a:latin typeface="Arial"/>
                <a:cs typeface="Arial"/>
              </a:rPr>
              <a:t>Outstanding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European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researchers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leave</a:t>
            </a:r>
            <a:r>
              <a:rPr lang="it-IT" sz="2400" dirty="0" smtClean="0">
                <a:latin typeface="Arial"/>
                <a:cs typeface="Arial"/>
              </a:rPr>
              <a:t> for </a:t>
            </a:r>
            <a:r>
              <a:rPr lang="it-IT" sz="2400" dirty="0" err="1" smtClean="0">
                <a:latin typeface="Arial"/>
                <a:cs typeface="Arial"/>
              </a:rPr>
              <a:t>research</a:t>
            </a:r>
            <a:r>
              <a:rPr lang="it-IT" sz="2400" dirty="0" smtClean="0">
                <a:latin typeface="Arial"/>
                <a:cs typeface="Arial"/>
              </a:rPr>
              <a:t> in non-</a:t>
            </a:r>
            <a:r>
              <a:rPr lang="it-IT" sz="2400" dirty="0" err="1" smtClean="0">
                <a:latin typeface="Arial"/>
                <a:cs typeface="Arial"/>
              </a:rPr>
              <a:t>European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countries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16387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nl-NL" sz="4000" smtClean="0">
                <a:solidFill>
                  <a:schemeClr val="accent1"/>
                </a:solidFill>
              </a:rPr>
              <a:t>EU helps a lot!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772400" cy="3743325"/>
          </a:xfrm>
        </p:spPr>
        <p:txBody>
          <a:bodyPr/>
          <a:lstStyle/>
          <a:p>
            <a:pPr>
              <a:buFontTx/>
              <a:buNone/>
            </a:pPr>
            <a:endParaRPr lang="nl-NL" sz="2000" b="1" smtClean="0">
              <a:solidFill>
                <a:schemeClr val="bg1"/>
              </a:solidFill>
            </a:endParaRPr>
          </a:p>
        </p:txBody>
      </p:sp>
      <p:pic>
        <p:nvPicPr>
          <p:cNvPr id="17411" name="Picture 4" descr="um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azm%20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1981200" y="1143000"/>
            <a:ext cx="5181600" cy="0"/>
          </a:xfrm>
          <a:prstGeom prst="line">
            <a:avLst/>
          </a:prstGeom>
          <a:noFill/>
          <a:ln w="9525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414" name="Picture 7" descr="EC%20IBD%20Neercan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447800"/>
            <a:ext cx="69342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r>
              <a:rPr lang="nl-NL" sz="4000" smtClean="0">
                <a:solidFill>
                  <a:schemeClr val="accent1"/>
                </a:solidFill>
              </a:rPr>
              <a:t>EC-IBD: 1996-2000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33600"/>
            <a:ext cx="7772400" cy="3743325"/>
          </a:xfrm>
        </p:spPr>
        <p:txBody>
          <a:bodyPr/>
          <a:lstStyle/>
          <a:p>
            <a:pPr>
              <a:buFontTx/>
              <a:buNone/>
            </a:pPr>
            <a:endParaRPr lang="nl-NL" sz="2000" b="1" smtClean="0">
              <a:solidFill>
                <a:schemeClr val="bg1"/>
              </a:solidFill>
            </a:endParaRPr>
          </a:p>
        </p:txBody>
      </p:sp>
      <p:pic>
        <p:nvPicPr>
          <p:cNvPr id="19459" name="Picture 4" descr="um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azm%20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2057400" y="1143000"/>
            <a:ext cx="5181600" cy="0"/>
          </a:xfrm>
          <a:prstGeom prst="line">
            <a:avLst/>
          </a:prstGeom>
          <a:noFill/>
          <a:ln w="9525">
            <a:solidFill>
              <a:srgbClr val="FFF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2" name="Picture 7" descr="proefschrift Ingri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1295400"/>
            <a:ext cx="365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915988"/>
          </a:xfrm>
        </p:spPr>
        <p:txBody>
          <a:bodyPr/>
          <a:lstStyle/>
          <a:p>
            <a:pPr algn="l"/>
            <a:r>
              <a:rPr lang="it-IT" sz="2000" b="1" smtClean="0">
                <a:latin typeface="Arial" charset="0"/>
                <a:cs typeface="Arial" charset="0"/>
              </a:rPr>
              <a:t>Research and Healthcare in Inflammatory Bowel Diseases (4)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8163" y="1292225"/>
            <a:ext cx="8261350" cy="48021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"/>
                <a:cs typeface="Arial"/>
              </a:rPr>
              <a:t>Care delivery for </a:t>
            </a:r>
            <a:r>
              <a:rPr lang="it-IT" sz="3000" b="1" dirty="0" err="1" smtClean="0">
                <a:solidFill>
                  <a:srgbClr val="FF0000"/>
                </a:solidFill>
                <a:latin typeface="Arial"/>
                <a:cs typeface="Arial"/>
              </a:rPr>
              <a:t>IBDs</a:t>
            </a:r>
            <a:endParaRPr lang="it-IT" sz="30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In </a:t>
            </a:r>
            <a:r>
              <a:rPr lang="it-IT" sz="2400" dirty="0" err="1" smtClean="0">
                <a:latin typeface="Arial"/>
                <a:cs typeface="Arial"/>
              </a:rPr>
              <a:t>IBDs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Quality</a:t>
            </a:r>
            <a:r>
              <a:rPr lang="it-IT" sz="2400" dirty="0" smtClean="0">
                <a:latin typeface="Arial"/>
                <a:cs typeface="Arial"/>
              </a:rPr>
              <a:t> of Life </a:t>
            </a:r>
            <a:r>
              <a:rPr lang="it-IT" sz="2400" dirty="0" err="1" smtClean="0">
                <a:latin typeface="Arial"/>
                <a:cs typeface="Arial"/>
              </a:rPr>
              <a:t>depends</a:t>
            </a:r>
            <a:r>
              <a:rPr lang="it-IT" sz="2400" dirty="0" smtClean="0">
                <a:latin typeface="Arial"/>
                <a:cs typeface="Arial"/>
              </a:rPr>
              <a:t> on </a:t>
            </a:r>
            <a:r>
              <a:rPr lang="it-IT" sz="2400" dirty="0" err="1" smtClean="0">
                <a:latin typeface="Arial"/>
                <a:cs typeface="Arial"/>
              </a:rPr>
              <a:t>Quality</a:t>
            </a:r>
            <a:r>
              <a:rPr lang="it-IT" sz="2400" dirty="0" smtClean="0">
                <a:latin typeface="Arial"/>
                <a:cs typeface="Arial"/>
              </a:rPr>
              <a:t> of Care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IBD care </a:t>
            </a:r>
            <a:r>
              <a:rPr lang="it-IT" sz="2400" dirty="0" err="1" smtClean="0">
                <a:latin typeface="Arial"/>
                <a:cs typeface="Arial"/>
              </a:rPr>
              <a:t>has</a:t>
            </a:r>
            <a:r>
              <a:rPr lang="it-IT" sz="2400" dirty="0" smtClean="0">
                <a:latin typeface="Arial"/>
                <a:cs typeface="Arial"/>
              </a:rPr>
              <a:t> to cover </a:t>
            </a:r>
            <a:r>
              <a:rPr lang="it-IT" sz="2400" dirty="0" err="1" smtClean="0">
                <a:latin typeface="Arial"/>
                <a:cs typeface="Arial"/>
              </a:rPr>
              <a:t>all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components</a:t>
            </a:r>
            <a:r>
              <a:rPr lang="it-IT" sz="2400" dirty="0" smtClean="0">
                <a:latin typeface="Arial"/>
                <a:cs typeface="Arial"/>
              </a:rPr>
              <a:t> of </a:t>
            </a:r>
            <a:r>
              <a:rPr lang="it-IT" sz="2400" dirty="0" err="1" smtClean="0">
                <a:latin typeface="Arial"/>
                <a:cs typeface="Arial"/>
              </a:rPr>
              <a:t>individual</a:t>
            </a:r>
            <a:r>
              <a:rPr lang="it-IT" sz="2400" dirty="0" smtClean="0">
                <a:latin typeface="Arial"/>
                <a:cs typeface="Arial"/>
              </a:rPr>
              <a:t> and social life, </a:t>
            </a:r>
            <a:r>
              <a:rPr lang="it-IT" sz="2400" dirty="0" err="1" smtClean="0">
                <a:latin typeface="Arial"/>
                <a:cs typeface="Arial"/>
              </a:rPr>
              <a:t>not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only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medical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diagnosis</a:t>
            </a:r>
            <a:r>
              <a:rPr lang="it-IT" sz="2400" dirty="0">
                <a:latin typeface="Arial"/>
                <a:cs typeface="Arial"/>
              </a:rPr>
              <a:t>,</a:t>
            </a:r>
            <a:r>
              <a:rPr lang="it-IT" sz="2400" dirty="0" smtClean="0">
                <a:latin typeface="Arial"/>
                <a:cs typeface="Arial"/>
              </a:rPr>
              <a:t> treatment and follow-up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Access to </a:t>
            </a:r>
            <a:r>
              <a:rPr lang="it-IT" sz="2400" dirty="0" err="1" smtClean="0">
                <a:latin typeface="Arial"/>
                <a:cs typeface="Arial"/>
              </a:rPr>
              <a:t>centralised</a:t>
            </a:r>
            <a:r>
              <a:rPr lang="it-IT" sz="2400" dirty="0" smtClean="0">
                <a:latin typeface="Arial"/>
                <a:cs typeface="Arial"/>
              </a:rPr>
              <a:t> high </a:t>
            </a:r>
            <a:r>
              <a:rPr lang="it-IT" sz="2400" dirty="0" err="1" smtClean="0">
                <a:latin typeface="Arial"/>
                <a:cs typeface="Arial"/>
              </a:rPr>
              <a:t>quality</a:t>
            </a:r>
            <a:r>
              <a:rPr lang="it-IT" sz="2400" dirty="0" smtClean="0">
                <a:latin typeface="Arial"/>
                <a:cs typeface="Arial"/>
              </a:rPr>
              <a:t> care </a:t>
            </a:r>
            <a:r>
              <a:rPr lang="it-IT" sz="2400" dirty="0" err="1" smtClean="0">
                <a:latin typeface="Arial"/>
                <a:cs typeface="Arial"/>
              </a:rPr>
              <a:t>normalises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mortality</a:t>
            </a:r>
            <a:r>
              <a:rPr lang="it-IT" sz="2400" dirty="0" smtClean="0">
                <a:latin typeface="Arial"/>
                <a:cs typeface="Arial"/>
              </a:rPr>
              <a:t> in </a:t>
            </a:r>
            <a:r>
              <a:rPr lang="it-IT" sz="2400" dirty="0" err="1" smtClean="0">
                <a:latin typeface="Arial"/>
                <a:cs typeface="Arial"/>
              </a:rPr>
              <a:t>IBDs</a:t>
            </a: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r>
              <a:rPr lang="it-IT" sz="2400" dirty="0" smtClean="0">
                <a:latin typeface="Arial"/>
                <a:cs typeface="Arial"/>
              </a:rPr>
              <a:t>New </a:t>
            </a:r>
            <a:r>
              <a:rPr lang="it-IT" sz="2400" dirty="0" err="1" smtClean="0">
                <a:latin typeface="Arial"/>
                <a:cs typeface="Arial"/>
              </a:rPr>
              <a:t>disease-adapted</a:t>
            </a:r>
            <a:r>
              <a:rPr lang="it-IT" sz="2400" dirty="0" smtClean="0">
                <a:latin typeface="Arial"/>
                <a:cs typeface="Arial"/>
              </a:rPr>
              <a:t> care </a:t>
            </a:r>
            <a:r>
              <a:rPr lang="it-IT" sz="2400" dirty="0" err="1" smtClean="0">
                <a:latin typeface="Arial"/>
                <a:cs typeface="Arial"/>
              </a:rPr>
              <a:t>models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should</a:t>
            </a:r>
            <a:r>
              <a:rPr lang="it-IT" sz="2400" dirty="0" smtClean="0">
                <a:latin typeface="Arial"/>
                <a:cs typeface="Arial"/>
              </a:rPr>
              <a:t> be </a:t>
            </a:r>
            <a:r>
              <a:rPr lang="it-IT" sz="2400" dirty="0" err="1" smtClean="0">
                <a:latin typeface="Arial"/>
                <a:cs typeface="Arial"/>
              </a:rPr>
              <a:t>developed</a:t>
            </a:r>
            <a:r>
              <a:rPr lang="it-IT" sz="2400" dirty="0" smtClean="0">
                <a:latin typeface="Arial"/>
                <a:cs typeface="Arial"/>
              </a:rPr>
              <a:t>, </a:t>
            </a:r>
            <a:r>
              <a:rPr lang="it-IT" sz="2400" dirty="0" err="1" smtClean="0">
                <a:latin typeface="Arial"/>
                <a:cs typeface="Arial"/>
              </a:rPr>
              <a:t>including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distant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modality</a:t>
            </a:r>
            <a:r>
              <a:rPr lang="it-IT" sz="2400" dirty="0" smtClean="0">
                <a:latin typeface="Arial"/>
                <a:cs typeface="Arial"/>
              </a:rPr>
              <a:t> ways of </a:t>
            </a:r>
            <a:r>
              <a:rPr lang="it-IT" sz="2400" dirty="0" err="1" smtClean="0">
                <a:latin typeface="Arial"/>
                <a:cs typeface="Arial"/>
              </a:rPr>
              <a:t>diagnosis</a:t>
            </a:r>
            <a:r>
              <a:rPr lang="it-IT" sz="2400" dirty="0" smtClean="0">
                <a:latin typeface="Arial"/>
                <a:cs typeface="Arial"/>
              </a:rPr>
              <a:t> and treatment </a:t>
            </a:r>
            <a:r>
              <a:rPr lang="it-IT" sz="2400" dirty="0" err="1" smtClean="0">
                <a:latin typeface="Arial"/>
                <a:cs typeface="Arial"/>
              </a:rPr>
              <a:t>as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well</a:t>
            </a:r>
            <a:r>
              <a:rPr lang="it-IT" sz="2400" dirty="0" smtClean="0">
                <a:latin typeface="Arial"/>
                <a:cs typeface="Arial"/>
              </a:rPr>
              <a:t> </a:t>
            </a:r>
            <a:r>
              <a:rPr lang="it-IT" sz="2400" dirty="0" err="1" smtClean="0">
                <a:latin typeface="Arial"/>
                <a:cs typeface="Arial"/>
              </a:rPr>
              <a:t>as</a:t>
            </a:r>
            <a:r>
              <a:rPr lang="it-IT" sz="2400" dirty="0" smtClean="0">
                <a:latin typeface="Arial"/>
                <a:cs typeface="Arial"/>
              </a:rPr>
              <a:t> multi-</a:t>
            </a:r>
            <a:r>
              <a:rPr lang="it-IT" sz="2400" dirty="0" err="1" smtClean="0">
                <a:latin typeface="Arial"/>
                <a:cs typeface="Arial"/>
              </a:rPr>
              <a:t>professional</a:t>
            </a:r>
            <a:r>
              <a:rPr lang="it-IT" sz="2400" dirty="0" smtClean="0">
                <a:latin typeface="Arial"/>
                <a:cs typeface="Arial"/>
              </a:rPr>
              <a:t> care-</a:t>
            </a:r>
            <a:r>
              <a:rPr lang="it-IT" sz="2400" dirty="0" err="1" smtClean="0">
                <a:latin typeface="Arial"/>
                <a:cs typeface="Arial"/>
              </a:rPr>
              <a:t>taking</a:t>
            </a: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Char char="•"/>
              <a:defRPr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21507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ctrTitle"/>
          </p:nvPr>
        </p:nvSpPr>
        <p:spPr>
          <a:xfrm>
            <a:off x="685800" y="258763"/>
            <a:ext cx="7772400" cy="696912"/>
          </a:xfrm>
        </p:spPr>
        <p:txBody>
          <a:bodyPr/>
          <a:lstStyle/>
          <a:p>
            <a:r>
              <a:rPr lang="it-IT" sz="2000" smtClean="0">
                <a:latin typeface="Arial" charset="0"/>
                <a:cs typeface="Arial" charset="0"/>
              </a:rPr>
              <a:t>Research and Healthcare in Inflammatory Bowel Diseases (5)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55600" y="1119188"/>
            <a:ext cx="8451850" cy="52800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2400" b="1" dirty="0" smtClean="0">
                <a:latin typeface="Arial"/>
                <a:cs typeface="Arial"/>
              </a:rPr>
              <a:t>UEG, ECCO and EFCCA go for a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b="1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WRITTEN DECLARATION in the EUROPEAN PARLIAMENT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dirty="0" err="1" smtClean="0">
                <a:latin typeface="Arial"/>
                <a:cs typeface="Arial"/>
              </a:rPr>
              <a:t>Inflammatory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Bowel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Diseases</a:t>
            </a:r>
            <a:r>
              <a:rPr lang="it-IT" dirty="0" smtClean="0">
                <a:latin typeface="Arial"/>
                <a:cs typeface="Arial"/>
              </a:rPr>
              <a:t>: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dirty="0" smtClean="0">
              <a:latin typeface="Arial"/>
              <a:cs typeface="Arial"/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it-IT" dirty="0" smtClean="0">
                <a:latin typeface="Arial"/>
                <a:cs typeface="Arial"/>
              </a:rPr>
              <a:t>“A </a:t>
            </a:r>
            <a:r>
              <a:rPr lang="it-IT" dirty="0" err="1" smtClean="0">
                <a:latin typeface="Arial"/>
                <a:cs typeface="Arial"/>
              </a:rPr>
              <a:t>lifelong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craving</a:t>
            </a:r>
            <a:r>
              <a:rPr lang="it-IT" dirty="0" smtClean="0">
                <a:latin typeface="Arial"/>
                <a:cs typeface="Arial"/>
              </a:rPr>
              <a:t> for </a:t>
            </a:r>
            <a:r>
              <a:rPr lang="it-IT" dirty="0" err="1" smtClean="0">
                <a:latin typeface="Arial"/>
                <a:cs typeface="Arial"/>
              </a:rPr>
              <a:t>health</a:t>
            </a:r>
            <a:r>
              <a:rPr lang="it-IT" dirty="0" smtClean="0">
                <a:latin typeface="Arial"/>
                <a:cs typeface="Arial"/>
              </a:rPr>
              <a:t> and </a:t>
            </a:r>
            <a:r>
              <a:rPr lang="it-IT" dirty="0" err="1" smtClean="0">
                <a:latin typeface="Arial"/>
                <a:cs typeface="Arial"/>
              </a:rPr>
              <a:t>well-being</a:t>
            </a:r>
            <a:r>
              <a:rPr lang="it-IT" dirty="0" smtClean="0">
                <a:latin typeface="Arial"/>
                <a:cs typeface="Arial"/>
              </a:rPr>
              <a:t>”</a:t>
            </a:r>
            <a:endParaRPr lang="it-IT" dirty="0">
              <a:latin typeface="Arial"/>
              <a:cs typeface="Arial"/>
            </a:endParaRPr>
          </a:p>
        </p:txBody>
      </p:sp>
      <p:pic>
        <p:nvPicPr>
          <p:cNvPr id="22531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847725"/>
          </a:xfrm>
        </p:spPr>
        <p:txBody>
          <a:bodyPr/>
          <a:lstStyle/>
          <a:p>
            <a:endParaRPr lang="en-US" sz="2800" b="1" smtClean="0">
              <a:latin typeface="Arial" charset="0"/>
              <a:cs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460500"/>
            <a:ext cx="77724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23555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ctrTitle"/>
          </p:nvPr>
        </p:nvSpPr>
        <p:spPr>
          <a:xfrm>
            <a:off x="685800" y="231775"/>
            <a:ext cx="7772400" cy="847725"/>
          </a:xfrm>
        </p:spPr>
        <p:txBody>
          <a:bodyPr/>
          <a:lstStyle/>
          <a:p>
            <a:endParaRPr lang="en-US" sz="2800" b="1" smtClean="0">
              <a:latin typeface="Arial" charset="0"/>
              <a:cs typeface="Arial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460500"/>
            <a:ext cx="7772400" cy="5143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24579" name="Picture 4" descr="um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6399213"/>
            <a:ext cx="13176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UNIFE_fullcolor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7750" y="6399213"/>
            <a:ext cx="16335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sellaDiTesto 5"/>
          <p:cNvSpPr txBox="1">
            <a:spLocks noChangeArrowheads="1"/>
          </p:cNvSpPr>
          <p:nvPr/>
        </p:nvSpPr>
        <p:spPr bwMode="auto">
          <a:xfrm>
            <a:off x="3322638" y="6537325"/>
            <a:ext cx="21177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200">
                <a:latin typeface="Calibri" pitchFamily="34" charset="0"/>
              </a:rPr>
              <a:t>rstockbrugger636@gmail.com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250</Words>
  <Application>Microsoft Macintosh PowerPoint</Application>
  <PresentationFormat>On-screen Show (4:3)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Tema di Office</vt:lpstr>
      <vt:lpstr> Research and Healthcare in Inflammatory Bowel Diseases (1)</vt:lpstr>
      <vt:lpstr>Research and Healthcare in Inflammatory Bowel Diseases (2)</vt:lpstr>
      <vt:lpstr>Research and Healthcare in Inflammatory Bowel Diseases (3)</vt:lpstr>
      <vt:lpstr>EU helps a lot!</vt:lpstr>
      <vt:lpstr>EC-IBD: 1996-2000</vt:lpstr>
      <vt:lpstr>Research and Healthcare in Inflammatory Bowel Diseases (4)</vt:lpstr>
      <vt:lpstr>Research and Healthcare in Inflammatory Bowel Diseases (5)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Stockbrugger Reinhold</dc:creator>
  <cp:lastModifiedBy>EP</cp:lastModifiedBy>
  <cp:revision>16</cp:revision>
  <dcterms:created xsi:type="dcterms:W3CDTF">2013-03-03T18:01:06Z</dcterms:created>
  <dcterms:modified xsi:type="dcterms:W3CDTF">2013-10-17T14:09:13Z</dcterms:modified>
</cp:coreProperties>
</file>